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6" r:id="rId3"/>
    <p:sldId id="257" r:id="rId4"/>
    <p:sldId id="273" r:id="rId5"/>
    <p:sldId id="269" r:id="rId6"/>
    <p:sldId id="274" r:id="rId7"/>
    <p:sldId id="270" r:id="rId8"/>
    <p:sldId id="277" r:id="rId9"/>
    <p:sldId id="281" r:id="rId10"/>
    <p:sldId id="280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381"/>
    <a:srgbClr val="120B45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64" d="100"/>
          <a:sy n="64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Word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8099518810148743E-2"/>
          <c:y val="2.8252405949256341E-2"/>
          <c:w val="0.58774759405074362"/>
          <c:h val="0.8326195683872849"/>
        </c:manualLayout>
      </c:layout>
      <c:lineChart>
        <c:grouping val="standard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предварительное тестирование</c:v>
                </c:pt>
              </c:strCache>
            </c:strRef>
          </c:tx>
          <c:spPr>
            <a:ln w="44450">
              <a:solidFill>
                <a:srgbClr val="3F0381"/>
              </a:solidFill>
            </a:ln>
          </c:spPr>
          <c:cat>
            <c:strRef>
              <c:f>'[Диаграмма в Microsoft Word]Лист1'!$A$2:$A$4</c:f>
              <c:strCache>
                <c:ptCount val="3"/>
                <c:pt idx="0">
                  <c:v>Аудирование</c:v>
                </c:pt>
                <c:pt idx="1">
                  <c:v>Чтение</c:v>
                </c:pt>
                <c:pt idx="2">
                  <c:v>Письмо</c:v>
                </c:pt>
              </c:strCache>
            </c:strRef>
          </c:cat>
          <c:val>
            <c:numRef>
              <c:f>'[Диаграмма в Microsoft Word]Лист1'!$B$2:$B$4</c:f>
              <c:numCache>
                <c:formatCode>General</c:formatCode>
                <c:ptCount val="3"/>
                <c:pt idx="0">
                  <c:v>14.3</c:v>
                </c:pt>
                <c:pt idx="1">
                  <c:v>15.32</c:v>
                </c:pt>
                <c:pt idx="2">
                  <c:v>17.350000000000001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финальное тестирование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cat>
            <c:strRef>
              <c:f>'[Диаграмма в Microsoft Word]Лист1'!$A$2:$A$4</c:f>
              <c:strCache>
                <c:ptCount val="3"/>
                <c:pt idx="0">
                  <c:v>Аудирование</c:v>
                </c:pt>
                <c:pt idx="1">
                  <c:v>Чтение</c:v>
                </c:pt>
                <c:pt idx="2">
                  <c:v>Письмо</c:v>
                </c:pt>
              </c:strCache>
            </c:strRef>
          </c:cat>
          <c:val>
            <c:numRef>
              <c:f>'[Диаграмма в Microsoft Word]Лист1'!$C$2:$C$4</c:f>
              <c:numCache>
                <c:formatCode>General</c:formatCode>
                <c:ptCount val="3"/>
                <c:pt idx="0">
                  <c:v>17.87</c:v>
                </c:pt>
                <c:pt idx="1">
                  <c:v>19.130000000000013</c:v>
                </c:pt>
                <c:pt idx="2">
                  <c:v>20.57</c:v>
                </c:pt>
              </c:numCache>
            </c:numRef>
          </c:val>
        </c:ser>
        <c:marker val="1"/>
        <c:axId val="62278656"/>
        <c:axId val="63652608"/>
      </c:lineChart>
      <c:catAx>
        <c:axId val="62278656"/>
        <c:scaling>
          <c:orientation val="minMax"/>
        </c:scaling>
        <c:axPos val="b"/>
        <c:tickLblPos val="nextTo"/>
        <c:crossAx val="63652608"/>
        <c:crosses val="autoZero"/>
        <c:auto val="1"/>
        <c:lblAlgn val="ctr"/>
        <c:lblOffset val="100"/>
      </c:catAx>
      <c:valAx>
        <c:axId val="63652608"/>
        <c:scaling>
          <c:orientation val="minMax"/>
        </c:scaling>
        <c:axPos val="l"/>
        <c:majorGridlines/>
        <c:numFmt formatCode="General" sourceLinked="1"/>
        <c:tickLblPos val="nextTo"/>
        <c:crossAx val="6227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95777827620841"/>
          <c:y val="0.39782711559492062"/>
          <c:w val="0.30105905423506402"/>
          <c:h val="0.14059783183394622"/>
        </c:manualLayout>
      </c:layout>
    </c:legend>
    <c:plotVisOnly val="1"/>
    <c:dispBlanksAs val="gap"/>
  </c:chart>
  <c:spPr>
    <a:solidFill>
      <a:srgbClr val="4BACC6">
        <a:lumMod val="60000"/>
        <a:lumOff val="40000"/>
      </a:srgbClr>
    </a:solidFill>
  </c:sp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4A7F-AC47-4D9C-8514-F48D3D484709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1638-3515-4A40-B9A7-EC5E5F193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21088"/>
            <a:ext cx="4941762" cy="178595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3F0381"/>
                </a:solidFill>
                <a:latin typeface="Book Antiqua" pitchFamily="18" charset="0"/>
              </a:rPr>
              <a:t>Учитель английского языка МБОУ «Октябрьская основная общеобразовательная школа» Муратова Н.Р.</a:t>
            </a:r>
            <a:endParaRPr lang="ru-RU" sz="2400" dirty="0">
              <a:solidFill>
                <a:srgbClr val="3F0381"/>
              </a:solidFill>
              <a:latin typeface="Book Antiqua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F0381"/>
                </a:solidFill>
                <a:latin typeface="Book Antiqua" pitchFamily="18" charset="0"/>
              </a:rPr>
              <a:t>CLIL</a:t>
            </a:r>
            <a:r>
              <a:rPr lang="ru-RU" b="1" dirty="0" smtClean="0">
                <a:solidFill>
                  <a:srgbClr val="3F0381"/>
                </a:solidFill>
                <a:latin typeface="Book Antiqua" pitchFamily="18" charset="0"/>
              </a:rPr>
              <a:t>  технология – средство формирования коммуникативной компетенции обучающихся на уроках английского языка</a:t>
            </a:r>
            <a:r>
              <a:rPr lang="ru-RU" dirty="0" smtClean="0">
                <a:solidFill>
                  <a:srgbClr val="3F0381"/>
                </a:solidFill>
              </a:rPr>
              <a:t/>
            </a:r>
            <a:br>
              <a:rPr lang="ru-RU" dirty="0" smtClean="0">
                <a:solidFill>
                  <a:srgbClr val="3F0381"/>
                </a:solidFill>
              </a:rPr>
            </a:br>
            <a:endParaRPr lang="ru-RU" dirty="0">
              <a:solidFill>
                <a:srgbClr val="3F03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1600" y="1700808"/>
          <a:ext cx="71287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8864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F0381"/>
                </a:solidFill>
                <a:latin typeface="Arial Narrow" pitchFamily="34" charset="0"/>
              </a:rPr>
              <a:t>Динамика уровня владения английским языком</a:t>
            </a:r>
            <a:endParaRPr lang="ru-RU" sz="4400" dirty="0">
              <a:solidFill>
                <a:srgbClr val="3F038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96752"/>
            <a:ext cx="497889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3F0381"/>
                </a:solidFill>
                <a:latin typeface="Arial Narrow" pitchFamily="34" charset="0"/>
              </a:rPr>
              <a:t>Альберт </a:t>
            </a:r>
            <a:r>
              <a:rPr lang="ru-RU" dirty="0" err="1" smtClean="0">
                <a:solidFill>
                  <a:srgbClr val="3F0381"/>
                </a:solidFill>
                <a:latin typeface="Arial Narrow" pitchFamily="34" charset="0"/>
              </a:rPr>
              <a:t>Энштейн</a:t>
            </a:r>
            <a:r>
              <a:rPr lang="ru-RU" dirty="0" smtClean="0">
                <a:solidFill>
                  <a:srgbClr val="3F0381"/>
                </a:solidFill>
                <a:latin typeface="Arial Narrow" pitchFamily="34" charset="0"/>
              </a:rPr>
              <a:t> сказал</a:t>
            </a:r>
            <a:r>
              <a:rPr lang="en-US" dirty="0" smtClean="0">
                <a:solidFill>
                  <a:srgbClr val="3F0381"/>
                </a:solidFill>
                <a:latin typeface="Arial Narrow" pitchFamily="34" charset="0"/>
              </a:rPr>
              <a:t>:</a:t>
            </a:r>
            <a:endParaRPr lang="ru-RU" dirty="0" smtClean="0">
              <a:solidFill>
                <a:srgbClr val="3F0381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3F0381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3F0381"/>
                </a:solidFill>
                <a:latin typeface="Arial Narrow" pitchFamily="34" charset="0"/>
              </a:rPr>
              <a:t>    </a:t>
            </a:r>
            <a:r>
              <a:rPr lang="en-US" dirty="0" smtClean="0">
                <a:solidFill>
                  <a:srgbClr val="3F0381"/>
                </a:solidFill>
                <a:latin typeface="Arial Narrow" pitchFamily="34" charset="0"/>
              </a:rPr>
              <a:t>«</a:t>
            </a:r>
            <a:r>
              <a:rPr lang="en-US" b="1" dirty="0" smtClean="0">
                <a:solidFill>
                  <a:srgbClr val="3F0381"/>
                </a:solidFill>
                <a:latin typeface="Arial Narrow" pitchFamily="34" charset="0"/>
              </a:rPr>
              <a:t>It is the supreme art of the teacher to awaken joy in creative expression and knowledge.</a:t>
            </a:r>
            <a:endParaRPr lang="ru-RU" b="1" dirty="0" smtClean="0">
              <a:solidFill>
                <a:srgbClr val="3F0381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3F0381"/>
                </a:solidFill>
                <a:latin typeface="Arial Narrow" pitchFamily="34" charset="0"/>
              </a:rPr>
              <a:t>    Высшее искусство учителя — это умение пробудить радость от творческого выражения и получения знаний»</a:t>
            </a:r>
          </a:p>
          <a:p>
            <a:endParaRPr lang="ru-RU" dirty="0"/>
          </a:p>
        </p:txBody>
      </p:sp>
      <p:pic>
        <p:nvPicPr>
          <p:cNvPr id="28674" name="Picture 2" descr="https://avatars.mds.yandex.net/get-zen_doc/1945957/pub_5d5d23c006cc4600ae1a3348_5d5d2a5dc31e4900ad8a303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630769" cy="457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3_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329" y="642918"/>
            <a:ext cx="8885342" cy="557216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Hom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F0381"/>
                </a:solidFill>
                <a:latin typeface="Arial Narrow" pitchFamily="34" charset="0"/>
                <a:ea typeface="Batang" pitchFamily="18" charset="-127"/>
                <a:cs typeface="Arial" pitchFamily="34" charset="0"/>
              </a:rPr>
              <a:t>CLIL технология </a:t>
            </a:r>
            <a:endParaRPr lang="ru-RU" dirty="0">
              <a:solidFill>
                <a:srgbClr val="3F0381"/>
              </a:solidFill>
              <a:latin typeface="Arial Narrow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00200"/>
            <a:ext cx="6120680" cy="4133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    </a:t>
            </a:r>
            <a:r>
              <a:rPr lang="ru-RU" sz="4400" b="1" dirty="0" err="1" smtClean="0">
                <a:solidFill>
                  <a:srgbClr val="3F0381"/>
                </a:solidFill>
                <a:latin typeface="Arial Narrow" pitchFamily="34" charset="0"/>
              </a:rPr>
              <a:t>Content</a:t>
            </a:r>
            <a:r>
              <a:rPr lang="ru-RU" sz="4400" b="1" dirty="0" smtClean="0">
                <a:solidFill>
                  <a:srgbClr val="3F0381"/>
                </a:solidFill>
                <a:latin typeface="Arial Narrow" pitchFamily="34" charset="0"/>
              </a:rPr>
              <a:t> </a:t>
            </a:r>
            <a:r>
              <a:rPr lang="ru-RU" sz="4400" b="1" dirty="0" err="1" smtClean="0">
                <a:solidFill>
                  <a:srgbClr val="3F0381"/>
                </a:solidFill>
                <a:latin typeface="Arial Narrow" pitchFamily="34" charset="0"/>
              </a:rPr>
              <a:t>and</a:t>
            </a:r>
            <a:r>
              <a:rPr lang="ru-RU" sz="4400" b="1" dirty="0" smtClean="0">
                <a:solidFill>
                  <a:srgbClr val="3F0381"/>
                </a:solidFill>
                <a:latin typeface="Arial Narrow" pitchFamily="34" charset="0"/>
              </a:rPr>
              <a:t> </a:t>
            </a:r>
            <a:r>
              <a:rPr lang="ru-RU" sz="4400" b="1" dirty="0" err="1" smtClean="0">
                <a:solidFill>
                  <a:srgbClr val="3F0381"/>
                </a:solidFill>
                <a:latin typeface="Arial Narrow" pitchFamily="34" charset="0"/>
              </a:rPr>
              <a:t>Language</a:t>
            </a:r>
            <a:r>
              <a:rPr lang="ru-RU" sz="4400" b="1" dirty="0" smtClean="0">
                <a:solidFill>
                  <a:srgbClr val="3F0381"/>
                </a:solidFill>
                <a:latin typeface="Arial Narrow" pitchFamily="34" charset="0"/>
              </a:rPr>
              <a:t> </a:t>
            </a:r>
            <a:r>
              <a:rPr lang="ru-RU" sz="4400" b="1" dirty="0" err="1" smtClean="0">
                <a:solidFill>
                  <a:srgbClr val="3F0381"/>
                </a:solidFill>
                <a:latin typeface="Arial Narrow" pitchFamily="34" charset="0"/>
              </a:rPr>
              <a:t>Integrated</a:t>
            </a:r>
            <a:r>
              <a:rPr lang="ru-RU" sz="4400" b="1" dirty="0" smtClean="0">
                <a:solidFill>
                  <a:srgbClr val="3F0381"/>
                </a:solidFill>
                <a:latin typeface="Arial Narrow" pitchFamily="34" charset="0"/>
              </a:rPr>
              <a:t> </a:t>
            </a:r>
            <a:r>
              <a:rPr lang="ru-RU" sz="4400" b="1" dirty="0" err="1" smtClean="0">
                <a:solidFill>
                  <a:srgbClr val="3F0381"/>
                </a:solidFill>
                <a:latin typeface="Arial Narrow" pitchFamily="34" charset="0"/>
              </a:rPr>
              <a:t>Learning</a:t>
            </a:r>
            <a:r>
              <a:rPr lang="ru-RU" sz="4400" b="1" dirty="0" smtClean="0">
                <a:solidFill>
                  <a:srgbClr val="3F0381"/>
                </a:solidFill>
                <a:latin typeface="Arial Narrow" pitchFamily="34" charset="0"/>
              </a:rPr>
              <a:t> </a:t>
            </a:r>
            <a:r>
              <a:rPr lang="ru-RU" sz="4400" dirty="0" smtClean="0">
                <a:solidFill>
                  <a:srgbClr val="3F0381"/>
                </a:solidFill>
                <a:latin typeface="Arial Narrow" pitchFamily="34" charset="0"/>
              </a:rPr>
              <a:t>или предметно-языковое интегрированное обучение</a:t>
            </a:r>
          </a:p>
          <a:p>
            <a:pPr>
              <a:buNone/>
            </a:pPr>
            <a:r>
              <a:rPr lang="ru-RU" sz="4400" dirty="0" smtClean="0">
                <a:solidFill>
                  <a:srgbClr val="3F0381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1026" name="Picture 2" descr="https://ihjournal.com/wp-content/uploads/userphoto/David%20Marsh%20-%20Buckingham%20Palace%2011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448272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4371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/>
              <a:t>Дэвид  Марш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775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642910" y="428604"/>
            <a:ext cx="8033546" cy="1416220"/>
          </a:xfrm>
          <a:prstGeom prst="ribbon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71800" y="69269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      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ашивка 5">
            <a:hlinkClick r:id="rId2" action="ppaction://hlinksldjump"/>
          </p:cNvPr>
          <p:cNvSpPr/>
          <p:nvPr/>
        </p:nvSpPr>
        <p:spPr>
          <a:xfrm>
            <a:off x="899592" y="2204864"/>
            <a:ext cx="7560840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hlinkClick r:id="rId3" action="ppaction://hlinksldjump"/>
          </p:cNvPr>
          <p:cNvSpPr/>
          <p:nvPr/>
        </p:nvSpPr>
        <p:spPr>
          <a:xfrm>
            <a:off x="899592" y="3429000"/>
            <a:ext cx="7560840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rId4" action="ppaction://hlinksldjump"/>
          </p:cNvPr>
          <p:cNvSpPr/>
          <p:nvPr/>
        </p:nvSpPr>
        <p:spPr>
          <a:xfrm>
            <a:off x="899592" y="4581128"/>
            <a:ext cx="7560840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hlinkClick r:id="rId3" action="ppaction://hlinksldjump"/>
          </p:cNvPr>
          <p:cNvSpPr/>
          <p:nvPr/>
        </p:nvSpPr>
        <p:spPr>
          <a:xfrm>
            <a:off x="899592" y="5733256"/>
            <a:ext cx="7560840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Сulture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культура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43808" y="590491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Обучение CLIL проходит базируясь на 4 «С»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31640" y="2471991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Сontent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содержание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03648" y="3738227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Сommunication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/общение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75656" y="4811961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Сognition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познания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F0381"/>
                </a:solidFill>
                <a:latin typeface="Arial Narrow" pitchFamily="34" charset="0"/>
              </a:rPr>
              <a:t>Составляющие методики </a:t>
            </a:r>
            <a:r>
              <a:rPr lang="ru-RU" dirty="0" smtClean="0">
                <a:solidFill>
                  <a:srgbClr val="3F0381"/>
                </a:solidFill>
                <a:latin typeface="Arial Narrow" pitchFamily="34" charset="0"/>
                <a:ea typeface="Batang" pitchFamily="18" charset="-127"/>
                <a:cs typeface="Arial" pitchFamily="34" charset="0"/>
              </a:rPr>
              <a:t>CLIL</a:t>
            </a:r>
            <a:endParaRPr lang="ru-RU" dirty="0">
              <a:solidFill>
                <a:srgbClr val="3F038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ds04.infourok.ru/uploads/ex/125a/00078c69-ce049cc4/img7.jpg"/>
          <p:cNvPicPr>
            <a:picLocks noChangeAspect="1" noChangeArrowheads="1"/>
          </p:cNvPicPr>
          <p:nvPr/>
        </p:nvPicPr>
        <p:blipFill>
          <a:blip r:embed="rId2" cstate="print"/>
          <a:srcRect t="14853"/>
          <a:stretch>
            <a:fillRect/>
          </a:stretch>
        </p:blipFill>
        <p:spPr bwMode="auto">
          <a:xfrm>
            <a:off x="539552" y="1484784"/>
            <a:ext cx="8064896" cy="515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F0381"/>
                </a:solidFill>
                <a:latin typeface="Arial Narrow" pitchFamily="34" charset="0"/>
              </a:rPr>
              <a:t>C</a:t>
            </a:r>
            <a:r>
              <a:rPr lang="ru-RU" dirty="0" err="1" smtClean="0">
                <a:solidFill>
                  <a:srgbClr val="3F0381"/>
                </a:solidFill>
                <a:latin typeface="Arial Narrow" pitchFamily="34" charset="0"/>
              </a:rPr>
              <a:t>оздание</a:t>
            </a:r>
            <a:r>
              <a:rPr lang="ru-RU" dirty="0" smtClean="0">
                <a:solidFill>
                  <a:srgbClr val="3F0381"/>
                </a:solidFill>
                <a:latin typeface="Arial Narrow" pitchFamily="34" charset="0"/>
              </a:rPr>
              <a:t> открыток и поделок </a:t>
            </a:r>
            <a:endParaRPr lang="ru-RU" dirty="0">
              <a:solidFill>
                <a:srgbClr val="3F0381"/>
              </a:solidFill>
              <a:latin typeface="Arial Narrow" pitchFamily="34" charset="0"/>
            </a:endParaRPr>
          </a:p>
        </p:txBody>
      </p:sp>
      <p:pic>
        <p:nvPicPr>
          <p:cNvPr id="26626" name="Picture 2" descr="C:\Users\Учитель\Downloads\IMG_20201119_130850_resized_20201121_121517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ds04.infourok.ru/uploads/ex/10f4/000e072b-1c2dae3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9290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F0381"/>
                </a:solidFill>
              </a:rPr>
              <a:t>Работа с картой</a:t>
            </a:r>
            <a:endParaRPr lang="ru-RU" dirty="0">
              <a:solidFill>
                <a:srgbClr val="3F0381"/>
              </a:solidFill>
            </a:endParaRPr>
          </a:p>
        </p:txBody>
      </p:sp>
      <p:pic>
        <p:nvPicPr>
          <p:cNvPr id="27650" name="Picture 2" descr="C:\Users\Учитель\Downloads\IMG_20201121_123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5976664" cy="562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F0381"/>
                </a:solidFill>
                <a:latin typeface="Arial Narrow" panose="020B0606020202030204" pitchFamily="34" charset="0"/>
              </a:rPr>
              <a:t>Разучивание песен на английском языке</a:t>
            </a:r>
            <a:endParaRPr lang="ru-RU" dirty="0">
              <a:solidFill>
                <a:srgbClr val="3F038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ownloads\fee5d95e-ef7e-425c-9bb5-68432baebb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077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64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1628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F0381"/>
                </a:solidFill>
                <a:latin typeface="Arial Narrow" pitchFamily="34" charset="0"/>
              </a:rPr>
              <a:t>Результаты первоначального и финального тестирования  4 класса в начале и в конце года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7776864" cy="4809562"/>
        </p:xfrm>
        <a:graphic>
          <a:graphicData uri="http://schemas.openxmlformats.org/drawingml/2006/table">
            <a:tbl>
              <a:tblPr/>
              <a:tblGrid>
                <a:gridCol w="2232248"/>
                <a:gridCol w="3214669"/>
                <a:gridCol w="2329947"/>
              </a:tblGrid>
              <a:tr h="2321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Категория теста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1" marR="39961" marT="39961" marB="3996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 (среднее значение)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предварительного тестирования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1" marR="39961" marT="39961" marB="399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 (среднее значение)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Финального  тестирования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8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Аудирование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1" marR="39961" marT="39961" marB="3996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1" marR="39961" marT="39961" marB="399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17,87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7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1" marR="39961" marT="39961" marB="3996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15,32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1" marR="39961" marT="39961" marB="399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19,13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99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Письмо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1" marR="39961" marT="39961" marB="39961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1" marR="39961" marT="39961" marB="399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20,57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160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CLIL  технология – средство формирования коммуникативной компетенции обучающихся на уроках английского языка </vt:lpstr>
      <vt:lpstr>CLIL технология </vt:lpstr>
      <vt:lpstr>Слайд 3</vt:lpstr>
      <vt:lpstr>Составляющие методики CLIL</vt:lpstr>
      <vt:lpstr>Cоздание открыток и поделок </vt:lpstr>
      <vt:lpstr>Слайд 6</vt:lpstr>
      <vt:lpstr>Работа с картой</vt:lpstr>
      <vt:lpstr>Разучивание песен на английском языке</vt:lpstr>
      <vt:lpstr>Результаты первоначального и финального тестирования  4 класса в начале и в конце года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NickOn</dc:creator>
  <cp:lastModifiedBy>Учитель</cp:lastModifiedBy>
  <cp:revision>34</cp:revision>
  <dcterms:created xsi:type="dcterms:W3CDTF">2017-05-10T08:44:09Z</dcterms:created>
  <dcterms:modified xsi:type="dcterms:W3CDTF">2020-11-26T10:37:33Z</dcterms:modified>
</cp:coreProperties>
</file>